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2" r:id="rId2"/>
    <p:sldId id="269" r:id="rId3"/>
    <p:sldId id="263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81" r:id="rId12"/>
    <p:sldId id="276" r:id="rId13"/>
    <p:sldId id="277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无标题节" id="{77F714BB-A96C-48B1-B9A9-2861074D802B}">
          <p14:sldIdLst>
            <p14:sldId id="282"/>
            <p14:sldId id="269"/>
            <p14:sldId id="263"/>
            <p14:sldId id="268"/>
            <p14:sldId id="270"/>
            <p14:sldId id="271"/>
            <p14:sldId id="272"/>
            <p14:sldId id="273"/>
            <p14:sldId id="274"/>
            <p14:sldId id="275"/>
            <p14:sldId id="281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7" autoAdjust="0"/>
  </p:normalViewPr>
  <p:slideViewPr>
    <p:cSldViewPr>
      <p:cViewPr>
        <p:scale>
          <a:sx n="125" d="100"/>
          <a:sy n="125" d="100"/>
        </p:scale>
        <p:origin x="-1224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8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B5AF4-ACEF-4808-874F-0B4AE2764322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13041-26C1-4DF9-BE91-E749A4F749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34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732596" y="1484784"/>
            <a:ext cx="7609776" cy="28282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800" b="1" dirty="0">
                <a:solidFill>
                  <a:srgbClr val="FF0000"/>
                </a:solidFill>
              </a:rPr>
              <a:t>同等学力人员申请硕士学位</a:t>
            </a:r>
            <a:r>
              <a:rPr lang="en-US" altLang="zh-CN" sz="4800" b="1" dirty="0">
                <a:solidFill>
                  <a:srgbClr val="FF0000"/>
                </a:solidFill>
              </a:rPr>
              <a:t/>
            </a:r>
            <a:br>
              <a:rPr lang="en-US" altLang="zh-CN" sz="4800" b="1" dirty="0">
                <a:solidFill>
                  <a:srgbClr val="FF0000"/>
                </a:solidFill>
              </a:rPr>
            </a:br>
            <a:r>
              <a:rPr lang="zh-CN" altLang="en-US" sz="4800" b="1" dirty="0">
                <a:solidFill>
                  <a:srgbClr val="FF0000"/>
                </a:solidFill>
              </a:rPr>
              <a:t>管理工作信息</a:t>
            </a:r>
            <a:r>
              <a:rPr lang="zh-CN" altLang="en-US" sz="4800" b="1" dirty="0" smtClean="0">
                <a:solidFill>
                  <a:srgbClr val="FF0000"/>
                </a:solidFill>
              </a:rPr>
              <a:t>平台注册流程</a:t>
            </a:r>
            <a:endParaRPr lang="zh-CN" alt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501317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70C0"/>
                </a:solidFill>
              </a:rPr>
              <a:t>研究生教育发展办公室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1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790187"/>
            <a:ext cx="8907463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2080" y="47667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点击填写基本信息</a:t>
            </a:r>
            <a:endParaRPr lang="zh-CN" altLang="en-US" dirty="0"/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899592" y="762000"/>
            <a:ext cx="5688632" cy="722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6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790187"/>
            <a:ext cx="8907463" cy="54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1537" y="432109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点击提交学位申请</a:t>
            </a:r>
            <a:endParaRPr lang="zh-CN" altLang="en-US" dirty="0"/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899592" y="801441"/>
            <a:ext cx="4896544" cy="827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27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68" y="5949280"/>
            <a:ext cx="856895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368" y="5157192"/>
            <a:ext cx="8629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/>
              <a:t>选择应用经济学</a:t>
            </a:r>
            <a:r>
              <a:rPr lang="zh-CN" altLang="en-US" sz="1400" b="1" dirty="0"/>
              <a:t>、</a:t>
            </a:r>
            <a:r>
              <a:rPr lang="zh-CN" altLang="en-US" sz="1400" b="1" dirty="0" smtClean="0"/>
              <a:t>工商管理和地质资源和地质工程后会弹出下方二行，是否按一级学科申请填否。申请学位专业名称就是你所具体报名的金融学、国民经济学、企业管理、地质</a:t>
            </a:r>
            <a:r>
              <a:rPr lang="zh-CN" altLang="en-US" sz="1400" b="1" dirty="0" smtClean="0"/>
              <a:t>工程、经济法学、教育经济与管理等</a:t>
            </a:r>
            <a:r>
              <a:rPr lang="zh-CN" altLang="en-US" sz="1400" b="1" dirty="0" smtClean="0"/>
              <a:t>专业，</a:t>
            </a:r>
            <a:r>
              <a:rPr lang="zh-CN" altLang="en-US" sz="1400" b="1" dirty="0">
                <a:solidFill>
                  <a:srgbClr val="FF0000"/>
                </a:solidFill>
              </a:rPr>
              <a:t>请务必选择到二级学科专业</a:t>
            </a:r>
          </a:p>
          <a:p>
            <a:endParaRPr lang="zh-CN" altLang="en-US" sz="1400" b="1" dirty="0"/>
          </a:p>
        </p:txBody>
      </p:sp>
      <p:pic>
        <p:nvPicPr>
          <p:cNvPr id="1027" name="Picture 3" descr="C:\Users\Administrator\Desktop\图片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7" y="1103837"/>
            <a:ext cx="8858811" cy="405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7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14699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12474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点击提交申请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979712" y="1412776"/>
            <a:ext cx="583264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7544" y="4571836"/>
            <a:ext cx="83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网上的报名工作结束了，请按照学校通知安排到现场采集照片以及指纹录入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17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5589" y="1978962"/>
            <a:ext cx="859689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/>
              <a:t>1</a:t>
            </a:r>
            <a:r>
              <a:rPr lang="zh-CN" altLang="zh-CN" b="1" dirty="0"/>
              <a:t>、具有大学本科学历并获得学士学位满三年（</a:t>
            </a:r>
            <a:r>
              <a:rPr lang="zh-CN" altLang="zh-CN" b="1" dirty="0" smtClean="0"/>
              <a:t>以</a:t>
            </a:r>
            <a:r>
              <a:rPr lang="zh-CN" altLang="en-US" b="1" dirty="0" smtClean="0"/>
              <a:t>报名注册</a:t>
            </a:r>
            <a:r>
              <a:rPr lang="zh-CN" altLang="zh-CN" b="1" dirty="0" smtClean="0"/>
              <a:t>同等学力</a:t>
            </a:r>
            <a:r>
              <a:rPr lang="zh-CN" altLang="zh-CN" b="1" dirty="0"/>
              <a:t>考试时间为准前推三年</a:t>
            </a:r>
            <a:r>
              <a:rPr lang="zh-CN" altLang="zh-CN" b="1" dirty="0" smtClean="0"/>
              <a:t>）</a:t>
            </a:r>
            <a:r>
              <a:rPr lang="zh-CN" altLang="en-US" b="1" dirty="0" smtClean="0"/>
              <a:t>，如未达到三年期限，国家平台暂无法进行专业申报。</a:t>
            </a:r>
            <a:endParaRPr lang="en-US" altLang="zh-CN" b="1" dirty="0" smtClean="0"/>
          </a:p>
          <a:p>
            <a:pPr>
              <a:lnSpc>
                <a:spcPct val="200000"/>
              </a:lnSpc>
            </a:pPr>
            <a:r>
              <a:rPr lang="en-US" altLang="zh-CN" b="1" dirty="0" smtClean="0"/>
              <a:t>2</a:t>
            </a:r>
            <a:r>
              <a:rPr lang="zh-CN" altLang="zh-CN" b="1" dirty="0" smtClean="0"/>
              <a:t>、完成研究生课程培训班规定的课程学习，修满要求的学分，成绩合格</a:t>
            </a:r>
            <a:r>
              <a:rPr lang="zh-CN" altLang="zh-CN" b="1" dirty="0" smtClean="0"/>
              <a:t>。</a:t>
            </a:r>
            <a:endParaRPr lang="en-US" altLang="zh-CN" b="1" dirty="0" smtClean="0"/>
          </a:p>
          <a:p>
            <a:pPr>
              <a:lnSpc>
                <a:spcPct val="200000"/>
              </a:lnSpc>
            </a:pPr>
            <a:r>
              <a:rPr lang="en-US" altLang="zh-CN" b="1" dirty="0" smtClean="0"/>
              <a:t>3</a:t>
            </a:r>
            <a:r>
              <a:rPr lang="zh-CN" altLang="zh-CN" b="1" dirty="0" smtClean="0"/>
              <a:t>、</a:t>
            </a:r>
            <a:r>
              <a:rPr lang="zh-CN" altLang="zh-CN" b="1" dirty="0"/>
              <a:t>在培训班学习过程中，须在规定期限内通过同等学力人员申请硕士学位外国语水平</a:t>
            </a:r>
            <a:r>
              <a:rPr lang="zh-CN" altLang="zh-CN" b="1" dirty="0" smtClean="0"/>
              <a:t>和</a:t>
            </a:r>
            <a:r>
              <a:rPr lang="zh-CN" altLang="en-US" b="1" dirty="0" smtClean="0"/>
              <a:t>学科</a:t>
            </a:r>
            <a:r>
              <a:rPr lang="zh-CN" altLang="zh-CN" b="1" dirty="0" smtClean="0"/>
              <a:t>综合</a:t>
            </a:r>
            <a:r>
              <a:rPr lang="zh-CN" altLang="zh-CN" b="1" dirty="0"/>
              <a:t>水平全国统一考试</a:t>
            </a:r>
            <a:r>
              <a:rPr lang="zh-CN" altLang="zh-CN" b="1" dirty="0" smtClean="0"/>
              <a:t>。</a:t>
            </a:r>
            <a:endParaRPr lang="en-US" altLang="zh-CN" b="1" dirty="0" smtClean="0"/>
          </a:p>
          <a:p>
            <a:pPr>
              <a:lnSpc>
                <a:spcPct val="200000"/>
              </a:lnSpc>
            </a:pPr>
            <a:r>
              <a:rPr lang="en-US" altLang="zh-CN" b="1" dirty="0" smtClean="0"/>
              <a:t>4</a:t>
            </a:r>
            <a:r>
              <a:rPr lang="zh-CN" altLang="zh-CN" b="1" dirty="0"/>
              <a:t>、自向学校提交论文开题申请之日起，一年</a:t>
            </a:r>
            <a:r>
              <a:rPr lang="zh-CN" altLang="zh-CN" b="1" dirty="0" smtClean="0"/>
              <a:t>后</a:t>
            </a:r>
            <a:r>
              <a:rPr lang="zh-CN" altLang="en-US" b="1" dirty="0" smtClean="0"/>
              <a:t>两年内</a:t>
            </a:r>
            <a:r>
              <a:rPr lang="zh-CN" altLang="zh-CN" b="1" dirty="0" smtClean="0"/>
              <a:t>在</a:t>
            </a:r>
            <a:r>
              <a:rPr lang="zh-CN" altLang="zh-CN" b="1" dirty="0"/>
              <a:t>导师指导下完成硕士学位论文，并通过论文答辩。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3" y="1196752"/>
            <a:ext cx="5936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同等学力人员申请硕士学位的条件</a:t>
            </a:r>
            <a:r>
              <a:rPr lang="zh-CN" altLang="en-US" sz="2800" b="1" dirty="0">
                <a:solidFill>
                  <a:srgbClr val="FF0000"/>
                </a:solidFill>
              </a:rPr>
              <a:t>：</a:t>
            </a:r>
          </a:p>
        </p:txBody>
      </p:sp>
    </p:spTree>
    <p:extLst>
      <p:ext uri="{BB962C8B-B14F-4D97-AF65-F5344CB8AC3E}">
        <p14:creationId xmlns:p14="http://schemas.microsoft.com/office/powerpoint/2010/main" val="7358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7482" y="926041"/>
            <a:ext cx="66638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中国学位与教育信息网 </a:t>
            </a:r>
            <a:r>
              <a:rPr lang="en-US" altLang="zh-CN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http</a:t>
            </a:r>
            <a:r>
              <a:rPr lang="en-US" altLang="zh-CN" sz="2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://</a:t>
            </a:r>
            <a:r>
              <a:rPr lang="en-US" altLang="zh-CN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www.cdgdc.edu.cn</a:t>
            </a:r>
            <a:endParaRPr lang="zh-CN" alt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28620"/>
            <a:ext cx="7416824" cy="490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下箭头 6"/>
          <p:cNvSpPr/>
          <p:nvPr/>
        </p:nvSpPr>
        <p:spPr>
          <a:xfrm>
            <a:off x="3635896" y="1428620"/>
            <a:ext cx="25995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316416" y="2132856"/>
            <a:ext cx="360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点击同力统考进入下一步</a:t>
            </a:r>
            <a:endParaRPr lang="zh-CN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98451" y="16822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accent2"/>
                </a:solidFill>
              </a:rPr>
              <a:t>报名流程</a:t>
            </a:r>
            <a:endParaRPr lang="zh-CN" alt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8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0196"/>
            <a:ext cx="7884368" cy="492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964321"/>
            <a:ext cx="383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点击进入报名平台</a:t>
            </a:r>
            <a:endParaRPr lang="zh-CN" altLang="en-US" b="1" dirty="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1979712" y="1333653"/>
            <a:ext cx="2743152" cy="2371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5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0631"/>
            <a:ext cx="8734372" cy="575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lenovo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658"/>
            <a:ext cx="7416824" cy="603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00392" y="1628800"/>
            <a:ext cx="360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填写注册信息完成注册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73586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831484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0482722" flipV="1">
            <a:off x="8534159" y="2030332"/>
            <a:ext cx="431941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b="1" dirty="0" smtClean="0"/>
              <a:t>输入账号密码登陆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1286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4" y="874488"/>
            <a:ext cx="8908157" cy="5439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16972" y="43602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点击上传电子照片</a:t>
            </a:r>
            <a:endParaRPr lang="zh-CN" altLang="en-US" dirty="0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755576" y="874488"/>
            <a:ext cx="5256584" cy="538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6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339752" y="3602775"/>
            <a:ext cx="40640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339752" y="4354394"/>
            <a:ext cx="19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</a:rPr>
              <a:t> </a:t>
            </a:r>
            <a:endParaRPr lang="zh-CN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35" y="2086133"/>
            <a:ext cx="9144000" cy="4202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19675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大家根据电子照片的规格上传自己的电子版照片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864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771</TotalTime>
  <Words>303</Words>
  <Application>Microsoft Office PowerPoint</Application>
  <PresentationFormat>全屏显示(4:3)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67</cp:revision>
  <dcterms:created xsi:type="dcterms:W3CDTF">2017-05-31T02:51:29Z</dcterms:created>
  <dcterms:modified xsi:type="dcterms:W3CDTF">2020-01-15T10:30:35Z</dcterms:modified>
</cp:coreProperties>
</file>